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9" r:id="rId2"/>
    <p:sldId id="278" r:id="rId3"/>
    <p:sldId id="303" r:id="rId4"/>
    <p:sldId id="280" r:id="rId5"/>
    <p:sldId id="313" r:id="rId6"/>
    <p:sldId id="282" r:id="rId7"/>
    <p:sldId id="260" r:id="rId8"/>
    <p:sldId id="284" r:id="rId9"/>
    <p:sldId id="283" r:id="rId10"/>
    <p:sldId id="285" r:id="rId11"/>
    <p:sldId id="261" r:id="rId12"/>
    <p:sldId id="287" r:id="rId13"/>
    <p:sldId id="262" r:id="rId14"/>
    <p:sldId id="272" r:id="rId15"/>
    <p:sldId id="273" r:id="rId16"/>
    <p:sldId id="266" r:id="rId17"/>
    <p:sldId id="293" r:id="rId18"/>
    <p:sldId id="267" r:id="rId19"/>
    <p:sldId id="274" r:id="rId20"/>
    <p:sldId id="268" r:id="rId21"/>
    <p:sldId id="269" r:id="rId22"/>
    <p:sldId id="289" r:id="rId23"/>
    <p:sldId id="290" r:id="rId24"/>
    <p:sldId id="291" r:id="rId25"/>
    <p:sldId id="292" r:id="rId26"/>
    <p:sldId id="264" r:id="rId27"/>
    <p:sldId id="308" r:id="rId28"/>
    <p:sldId id="309" r:id="rId29"/>
    <p:sldId id="276" r:id="rId30"/>
    <p:sldId id="310" r:id="rId31"/>
    <p:sldId id="275" r:id="rId32"/>
    <p:sldId id="294" r:id="rId33"/>
    <p:sldId id="298" r:id="rId34"/>
    <p:sldId id="299" r:id="rId35"/>
    <p:sldId id="306" r:id="rId36"/>
    <p:sldId id="304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7208" autoAdjust="0"/>
  </p:normalViewPr>
  <p:slideViewPr>
    <p:cSldViewPr>
      <p:cViewPr>
        <p:scale>
          <a:sx n="66" d="100"/>
          <a:sy n="66" d="100"/>
        </p:scale>
        <p:origin x="-150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28559-27D7-4B81-AA23-C45B7B4CD06F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65E33-588E-4FAA-81D9-33EAC2F727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25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3095220-991D-45F7-9C56-90006BBA863B}" type="datetimeFigureOut">
              <a:rPr lang="pl-PL" smtClean="0"/>
              <a:t>2014-12-10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360745-095E-421A-93CC-88FE917EE641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zsmsanok.pl/tpd/index.php/79-aktualnosci/96-konferencja-szkoleniowa-z-cyklu-pionierzy-ruchu-tpd-owskieg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tpdkrosno.pl/wp-content/uploads/2014/04/PLAKATczytanie-bajek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lecie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sp>
        <p:nvSpPr>
          <p:cNvPr id="2" name="Prostokąt 1"/>
          <p:cNvSpPr/>
          <p:nvPr/>
        </p:nvSpPr>
        <p:spPr>
          <a:xfrm>
            <a:off x="287422" y="2505670"/>
            <a:ext cx="853304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1919 - 2014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94510" y="3789040"/>
            <a:ext cx="878497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>
                  <a:solidFill>
                    <a:srgbClr val="0070C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95 LAT</a:t>
            </a:r>
          </a:p>
          <a:p>
            <a:pPr algn="ctr"/>
            <a:r>
              <a:rPr lang="pl-PL" sz="3700" b="1" spc="50" dirty="0" smtClean="0">
                <a:ln w="11430">
                  <a:solidFill>
                    <a:srgbClr val="0070C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POSZUKIWANIU SPOSOBÓW POMOCY </a:t>
            </a:r>
          </a:p>
          <a:p>
            <a:pPr algn="ctr"/>
            <a:r>
              <a:rPr lang="pl-PL" sz="3700" b="1" spc="50" dirty="0" smtClean="0">
                <a:ln w="11430">
                  <a:solidFill>
                    <a:srgbClr val="0070C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DZIECKU I RODZINIE</a:t>
            </a:r>
            <a:endParaRPr lang="pl-PL" sz="3700" b="1" cap="none" spc="50" dirty="0">
              <a:ln w="11430">
                <a:solidFill>
                  <a:srgbClr val="0070C0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2105472"/>
            <a:ext cx="8568952" cy="4752528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Gdy </a:t>
            </a:r>
            <a:r>
              <a:rPr lang="pl-PL" sz="2800" b="1" dirty="0">
                <a:solidFill>
                  <a:srgbClr val="002060"/>
                </a:solidFill>
              </a:rPr>
              <a:t>powołano województwo krośnieńskie powstał  oddział wojewódzki skupiający ponad 14.000 członków około 360 kół oraz ponad 140 placów zabaw. Pierwszy Zarząd Powiatowy TPD powstał w Sanoku (potem w Krośnie) a tworzył go </a:t>
            </a:r>
            <a:r>
              <a:rPr lang="pl-PL" sz="2800" b="1" dirty="0">
                <a:solidFill>
                  <a:srgbClr val="FFFF00"/>
                </a:solidFill>
              </a:rPr>
              <a:t>Roman Daszyk.</a:t>
            </a:r>
            <a:r>
              <a:rPr lang="pl-PL" sz="2800" b="1" dirty="0">
                <a:solidFill>
                  <a:srgbClr val="002060"/>
                </a:solidFill>
              </a:rPr>
              <a:t> Pierwszym prezesem był: Jan </a:t>
            </a:r>
            <a:r>
              <a:rPr lang="pl-PL" sz="2800" b="1" dirty="0" err="1">
                <a:solidFill>
                  <a:srgbClr val="002060"/>
                </a:solidFill>
              </a:rPr>
              <a:t>Szwast</a:t>
            </a:r>
            <a:r>
              <a:rPr lang="pl-PL" sz="2800" b="1" dirty="0">
                <a:solidFill>
                  <a:srgbClr val="002060"/>
                </a:solidFill>
              </a:rPr>
              <a:t> (1975-81), kolejnymi: Józef </a:t>
            </a:r>
            <a:r>
              <a:rPr lang="pl-PL" sz="2800" b="1" dirty="0" err="1">
                <a:solidFill>
                  <a:srgbClr val="002060"/>
                </a:solidFill>
              </a:rPr>
              <a:t>Tofilski</a:t>
            </a:r>
            <a:r>
              <a:rPr lang="pl-PL" sz="2800" b="1" dirty="0">
                <a:solidFill>
                  <a:srgbClr val="002060"/>
                </a:solidFill>
              </a:rPr>
              <a:t> (1981-88), Tomasz Blecharczyk (1988-1991), Maria Zwierzyna (1991-2003), </a:t>
            </a:r>
            <a:endParaRPr lang="pl-PL" sz="2800" b="1" dirty="0" smtClean="0">
              <a:solidFill>
                <a:srgbClr val="002060"/>
              </a:solidFill>
            </a:endParaRPr>
          </a:p>
          <a:p>
            <a:r>
              <a:rPr lang="pl-PL" sz="2800" b="1" dirty="0" smtClean="0">
                <a:solidFill>
                  <a:srgbClr val="002060"/>
                </a:solidFill>
              </a:rPr>
              <a:t>Jan </a:t>
            </a:r>
            <a:r>
              <a:rPr lang="pl-PL" sz="2800" b="1" dirty="0">
                <a:solidFill>
                  <a:srgbClr val="002060"/>
                </a:solidFill>
              </a:rPr>
              <a:t>Trzemżalski (2003-2007).  </a:t>
            </a:r>
          </a:p>
          <a:p>
            <a:endParaRPr lang="pl-PL" dirty="0" smtClean="0">
              <a:solidFill>
                <a:srgbClr val="C00000"/>
              </a:solidFill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499886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44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44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22589" y="119675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</a:t>
            </a:r>
            <a:r>
              <a:rPr lang="pl-PL" sz="28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DZIECI </a:t>
            </a:r>
          </a:p>
          <a:p>
            <a:pPr algn="ctr"/>
            <a:r>
              <a:rPr lang="pl-PL" sz="28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–okręg krośnieński</a:t>
            </a:r>
            <a:endParaRPr lang="pl-PL" sz="2800" b="1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6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7423" y="1938787"/>
            <a:ext cx="8568952" cy="4752528"/>
          </a:xfrm>
        </p:spPr>
        <p:txBody>
          <a:bodyPr>
            <a:normAutofit lnSpcReduction="10000"/>
          </a:bodyPr>
          <a:lstStyle/>
          <a:p>
            <a:endParaRPr lang="pl-PL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l-PL" sz="3200" b="1" dirty="0" smtClean="0">
                <a:solidFill>
                  <a:schemeClr val="bg2">
                    <a:lumMod val="25000"/>
                  </a:schemeClr>
                </a:solidFill>
              </a:rPr>
              <a:t>Ważniejsze dokonania:</a:t>
            </a:r>
          </a:p>
          <a:p>
            <a:pPr marL="457200" indent="-457200">
              <a:buAutoNum type="arabicPeriod"/>
            </a:pPr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1.Wypoczynek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zimowy, letni, rehabilitacja, pomoc </a:t>
            </a:r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socjalna</a:t>
            </a:r>
          </a:p>
          <a:p>
            <a:pPr marL="457200" indent="-457200">
              <a:buAutoNum type="arabicPeriod"/>
            </a:pPr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2.Organizacja akcji mieszkań dla  wychowanków domów dziecka</a:t>
            </a:r>
          </a:p>
          <a:p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3.Działania na rzecz niepełnosprawnych, chorych</a:t>
            </a: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4.Poradnia wychowawczo-zawodowa w Krośnie</a:t>
            </a:r>
          </a:p>
          <a:p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 5.Ośrodek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Adopcyjno-Opiekuńczy- powstał przy TPD w r.1980. Do roku 1992, kiedy to placówka została  przejęta do prowadzenia przez Kuratora  Oświaty i ponad 300  dzieci trafiło do rodzin adopcyjnych znajdując warunki do </a:t>
            </a:r>
            <a:r>
              <a:rPr lang="pl-PL" sz="2400" b="1" dirty="0" err="1" smtClean="0">
                <a:solidFill>
                  <a:schemeClr val="bg2">
                    <a:lumMod val="25000"/>
                  </a:schemeClr>
                </a:solidFill>
              </a:rPr>
              <a:t>rozwoju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życia. Drugie tyle trafiło do rodzin zastępczych.</a:t>
            </a:r>
          </a:p>
          <a:p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 smtClean="0">
              <a:solidFill>
                <a:srgbClr val="C00000"/>
              </a:solidFill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499886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13962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16523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844824"/>
            <a:ext cx="8568952" cy="4680520"/>
          </a:xfrm>
        </p:spPr>
        <p:txBody>
          <a:bodyPr>
            <a:normAutofit fontScale="92500"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Formy </a:t>
            </a:r>
            <a:r>
              <a:rPr lang="pl-PL" sz="40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działania dziś</a:t>
            </a:r>
            <a:r>
              <a:rPr lang="pl-PL" sz="40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</a:p>
          <a:p>
            <a:pPr marL="0" indent="0">
              <a:buNone/>
            </a:pP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Wypoczynek zimowy i letni</a:t>
            </a:r>
          </a:p>
          <a:p>
            <a:pPr marL="0" indent="0">
              <a:buNone/>
            </a:pP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Turnusy rehabilitacyjne</a:t>
            </a:r>
          </a:p>
          <a:p>
            <a:pPr marL="0" indent="0">
              <a:buNone/>
            </a:pP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Wycieczki </a:t>
            </a:r>
            <a:r>
              <a:rPr lang="pl-PL" sz="3600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profilaktyczno</a:t>
            </a: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6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</a:t>
            </a: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integracyjne</a:t>
            </a:r>
          </a:p>
          <a:p>
            <a:pPr marL="0" indent="0">
              <a:buNone/>
            </a:pP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Poradnictwo, wsparcie prawne, p-p</a:t>
            </a:r>
          </a:p>
          <a:p>
            <a:pPr marL="0" indent="0">
              <a:buNone/>
            </a:pPr>
            <a:r>
              <a:rPr lang="pl-PL" sz="36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Wsparcie socjalne,  działalność </a:t>
            </a:r>
            <a:r>
              <a:rPr lang="pl-PL" sz="3600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charytat</a:t>
            </a:r>
            <a:r>
              <a:rPr lang="pl-PL" sz="40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pl-PL" sz="40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Działalność </a:t>
            </a:r>
            <a:r>
              <a:rPr lang="pl-PL" sz="4000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edukacyjna,rekreac.zabaw</a:t>
            </a:r>
            <a:r>
              <a:rPr lang="pl-PL" sz="40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pl-PL" sz="40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24504" y="426372"/>
            <a:ext cx="8229600" cy="177849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95- </a:t>
            </a:r>
            <a:r>
              <a:rPr lang="pl-PL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</a:t>
            </a:r>
            <a:r>
              <a:rPr lang="pl-PL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  <a:b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1"/>
            <a:ext cx="1049009" cy="86409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46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7423" y="1860616"/>
            <a:ext cx="8749073" cy="4808744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Współczesne formy- działalność </a:t>
            </a:r>
            <a:r>
              <a:rPr lang="pl-PL" b="1" dirty="0">
                <a:solidFill>
                  <a:srgbClr val="C00000"/>
                </a:solidFill>
              </a:rPr>
              <a:t>opiekuńczo – </a:t>
            </a:r>
            <a:r>
              <a:rPr lang="pl-PL" b="1" dirty="0" smtClean="0">
                <a:solidFill>
                  <a:srgbClr val="C00000"/>
                </a:solidFill>
              </a:rPr>
              <a:t>wychowawcza Krosno</a:t>
            </a:r>
            <a:endParaRPr lang="pl-PL" b="1" dirty="0">
              <a:solidFill>
                <a:srgbClr val="C00000"/>
              </a:solidFill>
            </a:endParaRPr>
          </a:p>
          <a:p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- 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Klub Profilaktyki 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Środowiskowej KROSS, </a:t>
            </a:r>
          </a:p>
          <a:p>
            <a:pPr marL="342900" indent="-342900">
              <a:buFontTx/>
              <a:buChar char="-"/>
            </a:pP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- Rodzinny Ośrodek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Wsparcia Terapii i Opieki  w Krośnie ,w tym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Rzecznik 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Praw Dziecka 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TPD</a:t>
            </a:r>
          </a:p>
          <a:p>
            <a:pPr marL="342900" indent="-342900">
              <a:buFontTx/>
              <a:buChar char="-"/>
            </a:pP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-wspieranie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rodzin zastępczych poprzez prowadzenie warsztatów i szkoleń</a:t>
            </a:r>
          </a:p>
          <a:p>
            <a:pPr marL="342900" indent="-342900">
              <a:buFontTx/>
              <a:buChar char="-"/>
            </a:pP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- udział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w konkursach dla dzieci i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młodzieży , i organizacja takich konkursów TPD w Sanoku i Krośnie</a:t>
            </a:r>
            <a:endParaRPr lang="pl-PL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-działalność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koła specjalistycznego dla dzieci i młodzieży  niepełnosprawnej ruchowo i z upośledzeniem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umysłowym</a:t>
            </a:r>
          </a:p>
          <a:p>
            <a:pPr marL="285750" indent="-285750">
              <a:buFontTx/>
              <a:buChar char="-"/>
            </a:pP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-wspieranie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rodzin z problemami alkoholowymi poprzez realizację programów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profilaktycznych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Centrum Inicjatyw 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Młodzieżowych w Krośnie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dukacja do bezpieczeństwa w ruchu drogowym TPD Jasło-</a:t>
            </a:r>
            <a:r>
              <a:rPr lang="pl-PL" b="1" dirty="0" err="1" smtClean="0">
                <a:solidFill>
                  <a:schemeClr val="bg2">
                    <a:lumMod val="10000"/>
                  </a:schemeClr>
                </a:solidFill>
              </a:rPr>
              <a:t>p.Józef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 Bi</a:t>
            </a:r>
            <a:r>
              <a:rPr lang="pl-PL" dirty="0" smtClean="0">
                <a:solidFill>
                  <a:schemeClr val="tx1"/>
                </a:solidFill>
              </a:rPr>
              <a:t>ernacki –</a:t>
            </a:r>
            <a:r>
              <a:rPr lang="pl-PL" b="1" dirty="0" smtClean="0">
                <a:solidFill>
                  <a:srgbClr val="FF0000"/>
                </a:solidFill>
              </a:rPr>
              <a:t>bale charytatywne (Lesko) Andrzejki, Mikołajki, zabawy noworoczne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00878" y="115273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16523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TPD </a:t>
            </a:r>
            <a:r>
              <a:rPr lang="pl-PL" dirty="0" smtClean="0"/>
              <a:t>Krosno-wakacje</a:t>
            </a:r>
            <a:endParaRPr lang="pl-PL" dirty="0"/>
          </a:p>
        </p:txBody>
      </p:sp>
      <p:pic>
        <p:nvPicPr>
          <p:cNvPr id="1026" name="Picture 2" descr="http://www.tpdkrosno.pl/wp-content/uploads/2014/08/W%C5%82ochy-Rimini-2-170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" y="1340768"/>
            <a:ext cx="2880320" cy="24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pdkrosno.pl/wp-content/uploads/2014/08/W%C5%82ochy-Rimini-10-170x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4004839"/>
            <a:ext cx="223224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pdkrosno.pl/wp-content/uploads/2014/08/Chorwacja-Austria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14" y="1454097"/>
            <a:ext cx="4392488" cy="29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pdkrosno.pl/wp-content/uploads/2014/08/Chorwacja-Austria-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27" y="4110112"/>
            <a:ext cx="4071969" cy="27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tpdkrosno.pl/wp-content/uploads/2014/08/W%C5%82ochy-Rimini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04839"/>
            <a:ext cx="3141599" cy="20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TPD </a:t>
            </a:r>
            <a:r>
              <a:rPr lang="pl-PL" dirty="0" smtClean="0"/>
              <a:t>Krosno-wakacje</a:t>
            </a:r>
            <a:endParaRPr lang="pl-PL" dirty="0"/>
          </a:p>
        </p:txBody>
      </p:sp>
      <p:pic>
        <p:nvPicPr>
          <p:cNvPr id="2050" name="Picture 2" descr="http://www.tpdkrosno.pl/wp-content/uploads/2014/08/Krynica-Zdr%C3%B3j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7" y="1268760"/>
            <a:ext cx="4168943" cy="31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pdkrosno.pl/wp-content/uploads/2014/08/Krynica-Zdr%C3%B3j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50" y="1268760"/>
            <a:ext cx="4273142" cy="29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pdkrosno.pl/wp-content/uploads/2014/08/Zakopane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4096203"/>
            <a:ext cx="4032448" cy="267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pdkrosno.pl/wp-content/uploads/2014/08/Zakopane-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60619"/>
            <a:ext cx="434765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95- </a:t>
            </a:r>
            <a:r>
              <a:rPr lang="pl-PL" b="1" dirty="0" err="1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</a:t>
            </a:r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TPD Krosno</a:t>
            </a:r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4" name="Picture 10" descr="http://www.tpdkrosno.pl/wp-content/uploads/2011/09/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678" y="1124744"/>
            <a:ext cx="3960440" cy="29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048776" cy="286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4965"/>
            <a:ext cx="3971280" cy="284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8724"/>
            <a:ext cx="4188569" cy="239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4154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pole tekstowe 2"/>
          <p:cNvSpPr txBox="1">
            <a:spLocks noChangeArrowheads="1"/>
          </p:cNvSpPr>
          <p:nvPr/>
        </p:nvSpPr>
        <p:spPr bwMode="auto">
          <a:xfrm>
            <a:off x="539750" y="404813"/>
            <a:ext cx="259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Półkolonia Krosno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67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95- </a:t>
            </a:r>
            <a:r>
              <a:rPr lang="pl-PL" b="1" dirty="0" err="1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</a:t>
            </a:r>
            <a:endParaRPr lang="pl-P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12440"/>
            <a:ext cx="6317881" cy="477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TPD\Desktop\Wacek\Foto\TPD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3632"/>
            <a:ext cx="5485118" cy="41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0228"/>
            <a:ext cx="5455134" cy="3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8" y="3933056"/>
            <a:ext cx="3275409" cy="245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TPD </a:t>
            </a:r>
            <a:r>
              <a:rPr lang="pl-PL" dirty="0" smtClean="0"/>
              <a:t>Krosno-rodzinne pożegnanie wakacji w Krakowie</a:t>
            </a:r>
            <a:endParaRPr lang="pl-PL" dirty="0"/>
          </a:p>
        </p:txBody>
      </p:sp>
      <p:pic>
        <p:nvPicPr>
          <p:cNvPr id="6146" name="Picture 2" descr="C:\Users\TPD\Foto Krakow\Kraków (17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20" y="1628800"/>
            <a:ext cx="484715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PD\Foto Krakow\Kraków (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158799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PD\Foto Krakow\Kraków (2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29408"/>
            <a:ext cx="386967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pdkrosno.pl/wp-content/uploads/2014/09/Krak%C3%B3w-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3004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sp>
        <p:nvSpPr>
          <p:cNvPr id="2" name="Prostokąt 1"/>
          <p:cNvSpPr/>
          <p:nvPr/>
        </p:nvSpPr>
        <p:spPr>
          <a:xfrm>
            <a:off x="179511" y="2177798"/>
            <a:ext cx="8676863" cy="3699474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pl-PL" alt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 pitchFamily="34" charset="0"/>
              </a:rPr>
              <a:t>Oddział </a:t>
            </a:r>
            <a:r>
              <a:rPr lang="pl-PL" alt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 pitchFamily="34" charset="0"/>
              </a:rPr>
              <a:t>Okręgowy</a:t>
            </a:r>
          </a:p>
          <a:p>
            <a:pPr algn="ctr">
              <a:lnSpc>
                <a:spcPct val="90000"/>
              </a:lnSpc>
            </a:pPr>
            <a:r>
              <a:rPr lang="pl-PL" altLang="pl-PL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 pitchFamily="34" charset="0"/>
              </a:rPr>
              <a:t>TOWARZYSTWA PRZYJACIÓŁ DZIECI</a:t>
            </a:r>
          </a:p>
          <a:p>
            <a:pPr algn="ctr">
              <a:lnSpc>
                <a:spcPct val="90000"/>
              </a:lnSpc>
            </a:pPr>
            <a:r>
              <a:rPr lang="pl-PL" alt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 pitchFamily="34" charset="0"/>
              </a:rPr>
              <a:t>KROSNO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3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836712"/>
            <a:ext cx="6840760" cy="5544616"/>
          </a:xfrm>
        </p:spPr>
        <p:txBody>
          <a:bodyPr>
            <a:normAutofit fontScale="25000" lnSpcReduction="20000"/>
          </a:bodyPr>
          <a:lstStyle/>
          <a:p>
            <a:endParaRPr lang="pl-PL" sz="4800" dirty="0"/>
          </a:p>
          <a:p>
            <a:pPr algn="ctr"/>
            <a:r>
              <a:rPr lang="pl-PL" sz="6400" b="1" dirty="0" smtClean="0">
                <a:solidFill>
                  <a:srgbClr val="C00000"/>
                </a:solidFill>
              </a:rPr>
              <a:t>Mama</a:t>
            </a:r>
            <a:r>
              <a:rPr lang="pl-PL" sz="6400" b="1" dirty="0">
                <a:solidFill>
                  <a:srgbClr val="C00000"/>
                </a:solidFill>
              </a:rPr>
              <a:t>, Tata i Ja – Trzy godziny dla </a:t>
            </a:r>
            <a:r>
              <a:rPr lang="pl-PL" sz="6400" b="1" dirty="0" smtClean="0">
                <a:solidFill>
                  <a:srgbClr val="C00000"/>
                </a:solidFill>
              </a:rPr>
              <a:t>rodziny </a:t>
            </a:r>
            <a:r>
              <a:rPr lang="pl-PL" sz="6400" b="1" dirty="0" smtClean="0"/>
              <a:t>–Towarzystwo </a:t>
            </a:r>
            <a:r>
              <a:rPr lang="pl-PL" sz="6400" b="1" dirty="0"/>
              <a:t>Przyjaciół Dzieci w Krośnie i Urząd Miasta zaprosiły mieszkańców Krosna na Piknik  </a:t>
            </a:r>
            <a:r>
              <a:rPr lang="pl-PL" sz="6400" b="1" dirty="0" smtClean="0"/>
              <a:t>Rodzinny.</a:t>
            </a:r>
            <a:r>
              <a:rPr lang="pl-PL" sz="6400" b="1" dirty="0"/>
              <a:t>  Festyn zorganizowany został w dniu 31 maja </a:t>
            </a:r>
            <a:r>
              <a:rPr lang="pl-PL" sz="6400" b="1" dirty="0" err="1"/>
              <a:t>br</a:t>
            </a:r>
            <a:r>
              <a:rPr lang="pl-PL" sz="6400" b="1" dirty="0"/>
              <a:t> w Ogrodzie Jordanowskim  przy ul . Grodzkiej. W programie były różnorodne zabawy aranżowane przez studentów Studium Animacji Kultury oraz  harcerzy z  krośnieńskiego hufca ZHP, </a:t>
            </a:r>
            <a:r>
              <a:rPr lang="pl-PL" sz="6400" b="1" dirty="0" smtClean="0"/>
              <a:t>konkursy</a:t>
            </a:r>
            <a:r>
              <a:rPr lang="pl-PL" sz="6400" b="1" dirty="0"/>
              <a:t>, zabawy z chustą animacyjną, szaleństwa w nadmuchiwanym parku rozrywki,  zabawa na trampolinach, rozgrywki szachowe, pokaz pomocy przedmedycznej, pokaz strażackich pojazdów i wiele innych. </a:t>
            </a:r>
            <a:r>
              <a:rPr lang="pl-PL" sz="6400" b="1" dirty="0" smtClean="0"/>
              <a:t>Piknik </a:t>
            </a:r>
            <a:r>
              <a:rPr lang="pl-PL" sz="6400" b="1" dirty="0"/>
              <a:t>został dofinansowany przez Samorząd </a:t>
            </a:r>
            <a:r>
              <a:rPr lang="pl-PL" sz="6400" b="1" dirty="0" err="1"/>
              <a:t>m.Krosna</a:t>
            </a:r>
            <a:r>
              <a:rPr lang="pl-PL" sz="6400" b="1" dirty="0"/>
              <a:t> a udało się go zorganizować dzięki wsparciu wolontariuszy oraz </a:t>
            </a:r>
            <a:r>
              <a:rPr lang="pl-PL" sz="6400" b="1" dirty="0" smtClean="0"/>
              <a:t>przyjaciół, </a:t>
            </a:r>
            <a:r>
              <a:rPr lang="pl-PL" sz="6400" b="1" dirty="0"/>
              <a:t>a byli to :</a:t>
            </a:r>
          </a:p>
          <a:p>
            <a:r>
              <a:rPr lang="pl-PL" sz="6400" b="1" dirty="0"/>
              <a:t>Pracownicy Parku Jordana w Krośnie</a:t>
            </a:r>
          </a:p>
          <a:p>
            <a:r>
              <a:rPr lang="pl-PL" sz="6400" b="1" dirty="0"/>
              <a:t>Pracownicy i działacze Klubu Profilaktyki Środowiskowej „</a:t>
            </a:r>
            <a:r>
              <a:rPr lang="pl-PL" sz="6400" b="1" dirty="0" err="1"/>
              <a:t>Kross</a:t>
            </a:r>
            <a:r>
              <a:rPr lang="pl-PL" sz="6400" b="1" dirty="0"/>
              <a:t>”</a:t>
            </a:r>
          </a:p>
          <a:p>
            <a:r>
              <a:rPr lang="pl-PL" sz="6400" b="1" dirty="0"/>
              <a:t>Szkoła Językowa „Helen </a:t>
            </a:r>
            <a:r>
              <a:rPr lang="pl-PL" sz="6400" b="1" dirty="0" smtClean="0"/>
              <a:t>Dorn</a:t>
            </a:r>
            <a:r>
              <a:rPr lang="pl-PL" sz="6400" b="1" dirty="0"/>
              <a:t>”</a:t>
            </a:r>
          </a:p>
          <a:p>
            <a:r>
              <a:rPr lang="pl-PL" sz="6400" b="1" dirty="0"/>
              <a:t>Zespół SWING działający przy RCKP w Krośnie</a:t>
            </a:r>
            <a:br>
              <a:rPr lang="pl-PL" sz="6400" b="1" dirty="0"/>
            </a:br>
            <a:r>
              <a:rPr lang="pl-PL" sz="6400" b="1" dirty="0" smtClean="0"/>
              <a:t>Studenci </a:t>
            </a:r>
            <a:r>
              <a:rPr lang="pl-PL" sz="6400" b="1" dirty="0"/>
              <a:t>studium animacji kultury</a:t>
            </a:r>
          </a:p>
          <a:p>
            <a:r>
              <a:rPr lang="pl-PL" sz="6400" b="1" dirty="0"/>
              <a:t>Harcerze z krośnieńskiego hufca </a:t>
            </a:r>
            <a:r>
              <a:rPr lang="pl-PL" sz="6400" b="1" dirty="0" smtClean="0"/>
              <a:t>ZHP </a:t>
            </a:r>
            <a:endParaRPr lang="pl-PL" sz="6400" b="1" dirty="0"/>
          </a:p>
          <a:p>
            <a:r>
              <a:rPr lang="pl-PL" sz="6400" b="1" dirty="0"/>
              <a:t>Strażacy ochotnicy z OSP w Świerzowej i Posadzie Dolnej</a:t>
            </a:r>
          </a:p>
          <a:p>
            <a:r>
              <a:rPr lang="pl-PL" sz="6400" b="1" dirty="0"/>
              <a:t>Ratownicy z Maltańskiej Służby Medycznej w Krośnie</a:t>
            </a:r>
          </a:p>
          <a:p>
            <a:r>
              <a:rPr lang="pl-PL" sz="6400" b="1" dirty="0"/>
              <a:t>Krośnieński Klub Szachowy </a:t>
            </a:r>
            <a:r>
              <a:rPr lang="pl-PL" sz="6400" b="1" dirty="0" smtClean="0"/>
              <a:t>Urania</a:t>
            </a:r>
            <a:endParaRPr lang="pl-PL" sz="6400" b="1" dirty="0"/>
          </a:p>
          <a:p>
            <a:r>
              <a:rPr lang="pl-PL" sz="6400" b="1" dirty="0"/>
              <a:t>Pracownicy i podopieczni Warsztatów Terapii Zajęciowej PSOU w Krośnie</a:t>
            </a:r>
          </a:p>
          <a:p>
            <a:r>
              <a:rPr lang="pl-PL" sz="6400" b="1" dirty="0"/>
              <a:t>Pracownicy i członkowie Koła Przyjaciół Dzieci działającego przy prywatnym żłobku </a:t>
            </a:r>
            <a:r>
              <a:rPr lang="pl-PL" sz="6400" b="1" dirty="0">
                <a:solidFill>
                  <a:srgbClr val="C00000"/>
                </a:solidFill>
              </a:rPr>
              <a:t>Mali Odkrywcy</a:t>
            </a:r>
          </a:p>
          <a:p>
            <a:r>
              <a:rPr lang="pl-PL" sz="6400" b="1" dirty="0"/>
              <a:t>Pracownicy Rodzinnego Ośrodka Wsparcia i </a:t>
            </a:r>
            <a:r>
              <a:rPr lang="pl-PL" sz="6400" b="1" dirty="0" smtClean="0"/>
              <a:t>Terapii TPD Krosno</a:t>
            </a:r>
            <a:r>
              <a:rPr lang="pl-PL" sz="4800" dirty="0"/>
              <a:t/>
            </a:r>
            <a:br>
              <a:rPr lang="pl-PL" sz="4800" dirty="0"/>
            </a:br>
            <a:endParaRPr lang="pl-PL" sz="4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9501" y="188641"/>
            <a:ext cx="8229600" cy="648071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/>
              <a:t>Pikniki, </a:t>
            </a:r>
            <a:r>
              <a:rPr lang="pl-PL" sz="2000" b="1" dirty="0" err="1" smtClean="0"/>
              <a:t>eventy</a:t>
            </a:r>
            <a:r>
              <a:rPr lang="pl-PL" sz="2000" b="1" dirty="0" smtClean="0"/>
              <a:t>,  festyny, konkursy, warsztaty</a:t>
            </a:r>
            <a:br>
              <a:rPr lang="pl-PL" sz="2000" b="1" dirty="0" smtClean="0"/>
            </a:br>
            <a:endParaRPr lang="pl-PL" sz="2000" b="1" dirty="0">
              <a:effectLst/>
            </a:endParaRPr>
          </a:p>
        </p:txBody>
      </p:sp>
      <p:pic>
        <p:nvPicPr>
          <p:cNvPr id="3074" name="Picture 2" descr="http://www.tpdkrosno.pl/wp-content/uploads/2014/05/Piknik-2014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91" y="3068960"/>
            <a:ext cx="3452509" cy="23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1"/>
            <a:ext cx="1049009" cy="86409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32490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1988840"/>
            <a:ext cx="7588365" cy="4137323"/>
          </a:xfrm>
        </p:spPr>
        <p:txBody>
          <a:bodyPr/>
          <a:lstStyle/>
          <a:p>
            <a:r>
              <a:rPr lang="pl-PL" dirty="0"/>
              <a:t>Przedstawiamy kilka fotek w/w Pikniku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http://www.tpdkrosno.pl/wp-content/uploads/2014/05/Piknik-2014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pdkrosno.pl/wp-content/uploads/2014/05/Piknik-2014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1" y="0"/>
            <a:ext cx="502369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pdkrosno.pl/wp-content/uploads/2014/05/Piknik-2014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61" y="2795408"/>
            <a:ext cx="5289273" cy="35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0315" y="130215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pic>
        <p:nvPicPr>
          <p:cNvPr id="6" name="Picture 4" descr="http://www.zsmsanok.pl/images/stories/galeria2011_12/wystawaskankolsan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1648"/>
            <a:ext cx="4019550" cy="46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TPD\Desktop\Półkolonia Sanok\P115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332" y="3810640"/>
            <a:ext cx="450039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2987824" y="2010038"/>
            <a:ext cx="29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Formy cd TPD Sanok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http://www.zsmsanok.pl/images/stories/galeria2011_12/wystawaskankolsan/DSC_04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3492">
            <a:off x="5269483" y="2417942"/>
            <a:ext cx="32718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J:\foto_szkoła\Zabawa z okazji Dnia Dziecka -Sanok Górnik 30 05 2012\DSC_03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4705">
            <a:off x="668462" y="808039"/>
            <a:ext cx="50577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J:\foto_szkoła\Zabawa z okazji Dnia Dziecka -Sanok Górnik 30 05 2012\DSC_04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924175"/>
            <a:ext cx="5202238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zabawa tpd 20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840992"/>
            <a:ext cx="2939438" cy="41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pl-PL" sz="3200" b="1" dirty="0"/>
              <a:t>Z okazji </a:t>
            </a:r>
            <a:r>
              <a:rPr lang="pl-PL" sz="3200" b="1" dirty="0" smtClean="0"/>
              <a:t>I </a:t>
            </a:r>
            <a:r>
              <a:rPr lang="pl-PL" sz="3200" b="1" dirty="0"/>
              <a:t>Dnia Wiosny </a:t>
            </a:r>
            <a:r>
              <a:rPr lang="pl-PL" sz="3200" b="1" dirty="0" smtClean="0"/>
              <a:t>Integracyjny </a:t>
            </a:r>
            <a:r>
              <a:rPr lang="pl-PL" sz="3200" b="1" dirty="0"/>
              <a:t>Dzień </a:t>
            </a:r>
            <a:r>
              <a:rPr lang="pl-PL" sz="3200" b="1" dirty="0" smtClean="0"/>
              <a:t>Sportu </a:t>
            </a:r>
            <a:br>
              <a:rPr lang="pl-PL" sz="3200" b="1" dirty="0" smtClean="0"/>
            </a:br>
            <a:r>
              <a:rPr lang="pl-PL" sz="3200" b="1" dirty="0" smtClean="0"/>
              <a:t>”</a:t>
            </a:r>
            <a:r>
              <a:rPr lang="pl-PL" sz="3200" b="1" dirty="0"/>
              <a:t>Poćwiczmy razem</a:t>
            </a:r>
            <a:r>
              <a:rPr lang="pl-PL" sz="3200" b="1" dirty="0" smtClean="0"/>
              <a:t>” - </a:t>
            </a:r>
            <a:r>
              <a:rPr lang="pl-PL" sz="3200" b="1" dirty="0"/>
              <a:t>Dzień </a:t>
            </a:r>
            <a:r>
              <a:rPr lang="pl-PL" sz="3200" b="1" dirty="0" err="1" smtClean="0"/>
              <a:t>Dziecka-TPD</a:t>
            </a:r>
            <a:r>
              <a:rPr lang="pl-PL" sz="3200" b="1" dirty="0" smtClean="0"/>
              <a:t> </a:t>
            </a:r>
            <a:r>
              <a:rPr lang="pl-PL" sz="3200" b="1" dirty="0"/>
              <a:t>Sanok </a:t>
            </a:r>
            <a:r>
              <a:rPr lang="pl-PL" sz="3200" dirty="0"/>
              <a:t/>
            </a:r>
            <a:br>
              <a:rPr lang="pl-PL" sz="3200" dirty="0"/>
            </a:br>
            <a:endParaRPr lang="pl-PL" dirty="0"/>
          </a:p>
        </p:txBody>
      </p:sp>
      <p:sp>
        <p:nvSpPr>
          <p:cNvPr id="13315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95536" y="1196752"/>
            <a:ext cx="8267739" cy="5256584"/>
          </a:xfrm>
          <a:prstGeom prst="rect">
            <a:avLst/>
          </a:prstGeom>
        </p:spPr>
        <p:txBody>
          <a:bodyPr/>
          <a:lstStyle/>
          <a:p>
            <a:pPr marL="44450" algn="ctr" eaLnBrk="1" hangingPunct="1"/>
            <a:r>
              <a:rPr lang="pl-PL" dirty="0" smtClean="0"/>
              <a:t>W imprezie uczestniczy ok.300 dzieci ze szkół podstawowych miasta Sanoka oraz okolicznych miejscowości (Zahutyń, Olchowce, Zagórz, Przysietnica oraz gościnnie </a:t>
            </a:r>
            <a:r>
              <a:rPr lang="pl-PL" dirty="0" err="1" smtClean="0"/>
              <a:t>Humenne</a:t>
            </a:r>
            <a:r>
              <a:rPr lang="pl-PL" dirty="0" smtClean="0"/>
              <a:t> ),w tym dzieci niepełnosprawne</a:t>
            </a:r>
          </a:p>
          <a:p>
            <a:pPr marL="44450" eaLnBrk="1" hangingPunct="1"/>
            <a:endParaRPr lang="pl-PL" dirty="0" smtClean="0"/>
          </a:p>
        </p:txBody>
      </p:sp>
      <p:pic>
        <p:nvPicPr>
          <p:cNvPr id="13316" name="Picture 2" descr="http://www.zsmsanok.pl/images/stories/galeria2011_12/powiczmy_razem_2012/dscn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3782">
            <a:off x="578872" y="2788406"/>
            <a:ext cx="35909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zsmsanok.pl/images/stories/galeria2011_12/powiczmy_razem_2012/dscn01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SC 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08" y="4653137"/>
            <a:ext cx="3124664" cy="20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9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36077" y="241484"/>
            <a:ext cx="208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2">
                    <a:lumMod val="25000"/>
                  </a:schemeClr>
                </a:solidFill>
              </a:rPr>
              <a:t>TPD Sanok</a:t>
            </a:r>
            <a:endParaRPr lang="pl-PL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27584" y="685092"/>
            <a:ext cx="77048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1. Konferencja Korczakowska 2012</a:t>
            </a:r>
          </a:p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2.KONFERENCJA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hlinkClick r:id="rId2"/>
              </a:rPr>
              <a:t>SZKOLENIOWA z cyklu - PIONIERZY RUCHU TPD-owskiego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b="1" dirty="0"/>
              <a:t>  „</a:t>
            </a:r>
            <a:r>
              <a:rPr lang="pl-PL" sz="2400" b="1" dirty="0">
                <a:solidFill>
                  <a:srgbClr val="FF0000"/>
                </a:solidFill>
              </a:rPr>
              <a:t>W ZDROWYM CIELE </a:t>
            </a:r>
            <a:r>
              <a:rPr lang="pl-PL" sz="2400" b="1" dirty="0" smtClean="0">
                <a:solidFill>
                  <a:srgbClr val="FF0000"/>
                </a:solidFill>
              </a:rPr>
              <a:t>ZDROWY                               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                                                                                    DUCH</a:t>
            </a:r>
            <a:r>
              <a:rPr lang="pl-PL" sz="2400" b="1" dirty="0" smtClean="0"/>
              <a:t>”2013</a:t>
            </a:r>
          </a:p>
          <a:p>
            <a:r>
              <a:rPr lang="pl-PL" b="1" dirty="0"/>
              <a:t> </a:t>
            </a:r>
            <a:endParaRPr lang="pl-PL" dirty="0"/>
          </a:p>
        </p:txBody>
      </p:sp>
      <p:pic>
        <p:nvPicPr>
          <p:cNvPr id="2052" name="Picture 4" descr="tpd polkolonia 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3187"/>
            <a:ext cx="355553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pd konk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79" y="2365143"/>
            <a:ext cx="4697981" cy="3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023078" y="2564904"/>
            <a:ext cx="28349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„</a:t>
            </a:r>
            <a:r>
              <a:rPr lang="pl-PL" b="1" dirty="0">
                <a:solidFill>
                  <a:srgbClr val="7030A0"/>
                </a:solidFill>
              </a:rPr>
              <a:t>ŚWIAT W OCZACH DZIECKA"</a:t>
            </a:r>
          </a:p>
          <a:p>
            <a:r>
              <a:rPr lang="pl-PL" b="1" dirty="0">
                <a:solidFill>
                  <a:srgbClr val="7030A0"/>
                </a:solidFill>
              </a:rPr>
              <a:t>JUBILEUSZOWA EDYCJA</a:t>
            </a:r>
          </a:p>
          <a:p>
            <a:r>
              <a:rPr lang="pl-PL" b="1" dirty="0" smtClean="0">
                <a:solidFill>
                  <a:srgbClr val="7030A0"/>
                </a:solidFill>
              </a:rPr>
              <a:t>Konkursu Poetyckiego ODDZIAŁU POWIATOWEGO</a:t>
            </a:r>
            <a:r>
              <a:rPr lang="pl-PL" b="1" dirty="0">
                <a:solidFill>
                  <a:srgbClr val="7030A0"/>
                </a:solidFill>
              </a:rPr>
              <a:t/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TOWARZYSTWA PRZYJACIÓŁ DZIECI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w </a:t>
            </a:r>
            <a:r>
              <a:rPr lang="pl-PL" b="1" dirty="0" smtClean="0">
                <a:solidFill>
                  <a:srgbClr val="7030A0"/>
                </a:solidFill>
              </a:rPr>
              <a:t>SANOKU oraz</a:t>
            </a:r>
            <a:endParaRPr lang="pl-PL" b="1" dirty="0">
              <a:solidFill>
                <a:srgbClr val="7030A0"/>
              </a:solidFill>
            </a:endParaRPr>
          </a:p>
          <a:p>
            <a:r>
              <a:rPr lang="pl-PL" b="1" dirty="0" smtClean="0">
                <a:solidFill>
                  <a:srgbClr val="7030A0"/>
                </a:solidFill>
              </a:rPr>
              <a:t>Medycznej Szkoły Policealnej w </a:t>
            </a:r>
            <a:r>
              <a:rPr lang="pl-PL" b="1" dirty="0">
                <a:solidFill>
                  <a:srgbClr val="7030A0"/>
                </a:solidFill>
              </a:rPr>
              <a:t>Sanoku im. Anny </a:t>
            </a:r>
            <a:r>
              <a:rPr lang="pl-PL" b="1" dirty="0" err="1">
                <a:solidFill>
                  <a:srgbClr val="7030A0"/>
                </a:solidFill>
              </a:rPr>
              <a:t>Jenke</a:t>
            </a:r>
            <a:endParaRPr lang="pl-PL" b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1"/>
            <a:ext cx="1014418" cy="720079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4481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23622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522514"/>
            <a:ext cx="8964488" cy="62188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00" dirty="0" smtClean="0">
                <a:latin typeface="Times New Roman" pitchFamily="18" charset="0"/>
              </a:rPr>
              <a:t>                                 </a:t>
            </a:r>
            <a:r>
              <a:rPr lang="pl-PL" sz="1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pl-PL" sz="100" i="1" dirty="0" smtClean="0">
                <a:solidFill>
                  <a:schemeClr val="hlink"/>
                </a:solidFill>
              </a:rPr>
              <a:t>                                               </a:t>
            </a:r>
            <a:r>
              <a:rPr lang="pl-PL" sz="800" dirty="0" smtClean="0"/>
              <a:t>		                                                                                 </a:t>
            </a:r>
          </a:p>
          <a:p>
            <a:pPr algn="ctr"/>
            <a:r>
              <a:rPr lang="pl-PL" sz="2400" b="1" dirty="0" smtClean="0"/>
              <a:t>„</a:t>
            </a:r>
            <a:r>
              <a:rPr lang="pl-PL" sz="2000" b="1" i="1" dirty="0">
                <a:solidFill>
                  <a:schemeClr val="tx2">
                    <a:lumMod val="75000"/>
                  </a:schemeClr>
                </a:solidFill>
              </a:rPr>
              <a:t>W pedagogicznych  działaniach </a:t>
            </a:r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</a:rPr>
              <a:t>w </a:t>
            </a:r>
            <a:r>
              <a:rPr lang="pl-PL" sz="2000" b="1" i="1" dirty="0">
                <a:solidFill>
                  <a:schemeClr val="tx2">
                    <a:lumMod val="75000"/>
                  </a:schemeClr>
                </a:solidFill>
              </a:rPr>
              <a:t>r 2012 </a:t>
            </a:r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włączyliśmy się w obchody Roku Janusza Korczaka pod nazwą „To był Ktoś”. Mieliśmy  na celu upowszechnienie idei głoszonych przez Starego Doktora oraz kształtowanie wrażliwości dzieci i młodzieży na potrzeby drugiego człowieka. Wszystko pod hasłem</a:t>
            </a:r>
            <a:r>
              <a:rPr lang="pl-PL" sz="2000" b="1" dirty="0"/>
              <a:t>: „</a:t>
            </a:r>
            <a:r>
              <a:rPr lang="pl-PL" sz="2000" b="1" i="1" dirty="0">
                <a:solidFill>
                  <a:srgbClr val="FF0000"/>
                </a:solidFill>
              </a:rPr>
              <a:t>Dzieci — to nie przelotnie spotkany znajomek, którego można minąć w pośpiechu, którego zbyć łatwo uśmiechem i pozdro­wieniem</a:t>
            </a:r>
            <a:r>
              <a:rPr lang="pl-PL" sz="2000" b="1" dirty="0">
                <a:solidFill>
                  <a:srgbClr val="FF0000"/>
                </a:solidFill>
              </a:rPr>
              <a:t>..."</a:t>
            </a:r>
          </a:p>
          <a:p>
            <a:pPr marL="0" indent="0" algn="ctr">
              <a:buNone/>
            </a:pP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pl-PL" sz="800" dirty="0" smtClean="0"/>
              <a:t>											        									                                                                                                          </a:t>
            </a:r>
            <a:r>
              <a:rPr lang="pl-PL" sz="1800" b="1" dirty="0" smtClean="0">
                <a:solidFill>
                  <a:schemeClr val="accent4">
                    <a:lumMod val="75000"/>
                  </a:schemeClr>
                </a:solidFill>
              </a:rPr>
              <a:t>Na </a:t>
            </a:r>
            <a:r>
              <a:rPr lang="pl-PL" sz="1800" b="1" dirty="0">
                <a:solidFill>
                  <a:schemeClr val="accent4">
                    <a:lumMod val="75000"/>
                  </a:schemeClr>
                </a:solidFill>
              </a:rPr>
              <a:t>koloniach letnich</a:t>
            </a:r>
            <a:r>
              <a:rPr lang="pl-PL" sz="1800" b="1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1800" b="1" dirty="0">
                <a:solidFill>
                  <a:schemeClr val="accent4">
                    <a:lumMod val="75000"/>
                  </a:schemeClr>
                </a:solidFill>
              </a:rPr>
              <a:t>w „Michałówce” </a:t>
            </a:r>
            <a:r>
              <a:rPr lang="pl-PL" sz="1800" b="1" dirty="0" smtClean="0">
                <a:solidFill>
                  <a:schemeClr val="accent4">
                    <a:lumMod val="75000"/>
                  </a:schemeClr>
                </a:solidFill>
              </a:rPr>
              <a:t>						(</a:t>
            </a:r>
            <a:r>
              <a:rPr lang="pl-PL" sz="1800" b="1" dirty="0">
                <a:solidFill>
                  <a:schemeClr val="accent4">
                    <a:lumMod val="75000"/>
                  </a:schemeClr>
                </a:solidFill>
              </a:rPr>
              <a:t>1907)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800" dirty="0" smtClean="0"/>
              <a:t>			</a:t>
            </a:r>
            <a:endParaRPr lang="pl-PL" sz="1600" b="1" dirty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ABC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wychowania</a:t>
            </a:r>
            <a:r>
              <a:rPr lang="pl-PL" sz="2400" b="1" dirty="0">
                <a:solidFill>
                  <a:schemeClr val="hlink"/>
                </a:solidFill>
              </a:rPr>
              <a:t>:</a:t>
            </a:r>
          </a:p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1) Kształcić serce, </a:t>
            </a:r>
            <a:br>
              <a:rPr lang="pl-PL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2) Kształcić umysł,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	 3) Połączyć to wszystko  z układnością form.                             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				                4) Rozumieć dodatnie cechy 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			                                   wrodzonego charakteru dzieci,                                                                                        			                5) Stłumić ujemne,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6) Tworzyć nabyty charakter dziecka.                                                              7) Uczynić z dziecka człowieka pożytecznego, szlachetnego, szczęśliwego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pl-PL" sz="1600" b="1" dirty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hlink"/>
                </a:solidFill>
              </a:rPr>
              <a:t>					</a:t>
            </a:r>
            <a:endParaRPr lang="pl-PL" sz="1600" dirty="0">
              <a:solidFill>
                <a:schemeClr val="hlink"/>
              </a:solidFill>
            </a:endParaRP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endParaRPr lang="pl-PL" sz="1600" dirty="0" smtClean="0">
              <a:solidFill>
                <a:schemeClr val="hlink"/>
              </a:solidFill>
            </a:endParaRP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endParaRPr lang="pl-PL" sz="16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1600" dirty="0" smtClean="0">
                <a:solidFill>
                  <a:schemeClr val="hlink"/>
                </a:solidFill>
              </a:rPr>
              <a:t>	</a:t>
            </a:r>
            <a:r>
              <a:rPr lang="pl-PL" sz="1600" i="1" dirty="0" smtClean="0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 i="1" dirty="0" smtClean="0"/>
              <a:t>					</a:t>
            </a:r>
            <a:r>
              <a:rPr lang="pl-PL" sz="1600" i="1" dirty="0" smtClean="0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 dirty="0" smtClean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8861" y="62139"/>
            <a:ext cx="8001000" cy="1216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>
                <a:solidFill>
                  <a:srgbClr val="FF0000"/>
                </a:solidFill>
              </a:rPr>
              <a:t>Korczak - wychowawca, działacz społeczny</a:t>
            </a:r>
          </a:p>
        </p:txBody>
      </p:sp>
    </p:spTree>
    <p:extLst>
      <p:ext uri="{BB962C8B-B14F-4D97-AF65-F5344CB8AC3E}">
        <p14:creationId xmlns:p14="http://schemas.microsoft.com/office/powerpoint/2010/main" val="340682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268032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1960027" y="0"/>
            <a:ext cx="5852333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97" y="2394381"/>
            <a:ext cx="4139345" cy="310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615585" cy="333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TPD\Foto 2013\Dni Krosna 2013\DSC097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42" y="4506925"/>
            <a:ext cx="3318313" cy="22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/>
          <a:lstStyle/>
          <a:p>
            <a:r>
              <a:rPr lang="pl-PL" dirty="0" smtClean="0"/>
              <a:t>TPD LESKO- Charytatywny Bal</a:t>
            </a:r>
            <a:endParaRPr lang="pl-PL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718744" cy="24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2" y="1052736"/>
            <a:ext cx="5147617" cy="343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21402"/>
            <a:ext cx="2448272" cy="366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6671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0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507288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Koło TPD przy Jasielskim Klubie </a:t>
            </a:r>
            <a:r>
              <a:rPr lang="pl-PL" dirty="0" err="1" smtClean="0"/>
              <a:t>Moto-rowym</a:t>
            </a:r>
            <a:r>
              <a:rPr lang="pl-PL" dirty="0" smtClean="0"/>
              <a:t> i Ratownictwa Drogowego.</a:t>
            </a:r>
            <a:endParaRPr lang="pl-PL" dirty="0"/>
          </a:p>
        </p:txBody>
      </p:sp>
      <p:pic>
        <p:nvPicPr>
          <p:cNvPr id="8194" name="Picture 2" descr="http://jkmird.pl/wp-content/uploads/2013/04/15_11-160x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jkmird.pl/wp-content/uploads/2013/10/lotos-swiecany6-150x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53022"/>
            <a:ext cx="236597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4082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2-14- w </a:t>
            </a:r>
            <a:r>
              <a:rPr lang="pl-PL" dirty="0"/>
              <a:t>uznaniu zasług na rzecz kształtowania wiedzy i umiejętności dzieci i młodzieży w zakresie bezpieczeństwa ruchu drogowego, </a:t>
            </a:r>
            <a:r>
              <a:rPr lang="pl-PL" dirty="0" smtClean="0"/>
              <a:t>Zarząd Towarzystwa </a:t>
            </a:r>
            <a:r>
              <a:rPr lang="pl-PL" dirty="0"/>
              <a:t>Przyjaciół Dzieci w Krośnie nadał odznakę” Przyjaciel Dziecka” </a:t>
            </a:r>
            <a:r>
              <a:rPr lang="pl-PL" dirty="0" smtClean="0"/>
              <a:t> zasłużonym </a:t>
            </a:r>
            <a:r>
              <a:rPr lang="pl-PL" dirty="0" err="1" smtClean="0"/>
              <a:t>dzialaczom</a:t>
            </a:r>
            <a:r>
              <a:rPr lang="pl-PL" dirty="0" smtClean="0"/>
              <a:t> Klubu, a sztandar Klubu został odznaczony Medalem </a:t>
            </a:r>
            <a:r>
              <a:rPr lang="pl-PL" dirty="0" err="1" smtClean="0"/>
              <a:t>H.Jordana</a:t>
            </a: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36" y="3789040"/>
            <a:ext cx="4289063" cy="284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688632"/>
          </a:xfrm>
        </p:spPr>
        <p:txBody>
          <a:bodyPr>
            <a:noAutofit/>
          </a:bodyPr>
          <a:lstStyle/>
          <a:p>
            <a:r>
              <a:rPr lang="pl-PL" b="1" dirty="0" smtClean="0"/>
              <a:t>Jarmark </a:t>
            </a:r>
            <a:r>
              <a:rPr lang="pl-PL" b="1" dirty="0"/>
              <a:t>zawodów  CDS </a:t>
            </a:r>
            <a:r>
              <a:rPr lang="pl-PL" b="1" dirty="0" smtClean="0"/>
              <a:t>Krosno , </a:t>
            </a:r>
            <a:r>
              <a:rPr lang="pl-PL" dirty="0" smtClean="0"/>
              <a:t>w 2013 </a:t>
            </a:r>
            <a:r>
              <a:rPr lang="pl-PL" b="1" dirty="0" smtClean="0"/>
              <a:t>Centrum </a:t>
            </a:r>
            <a:r>
              <a:rPr lang="pl-PL" b="1" dirty="0"/>
              <a:t>Inicjatyw Młodzieżowych</a:t>
            </a:r>
            <a:r>
              <a:rPr lang="pl-PL" dirty="0"/>
              <a:t> </a:t>
            </a:r>
            <a:r>
              <a:rPr lang="pl-PL" dirty="0" smtClean="0"/>
              <a:t>zaprosiło uczniów </a:t>
            </a:r>
            <a:r>
              <a:rPr lang="pl-PL" dirty="0"/>
              <a:t>klas III gimnazjalnych oraz szkół ponadgimnazjalnych) do udziału w imprezie </a:t>
            </a:r>
            <a:r>
              <a:rPr lang="pl-PL" dirty="0" err="1"/>
              <a:t>zawodoznawczej</a:t>
            </a:r>
            <a:r>
              <a:rPr lang="pl-PL" dirty="0"/>
              <a:t> pn. </a:t>
            </a:r>
            <a:r>
              <a:rPr lang="pl-PL" b="1" dirty="0"/>
              <a:t>JARMARK ZAWODÓW</a:t>
            </a:r>
            <a:r>
              <a:rPr lang="pl-PL" dirty="0"/>
              <a:t> , </a:t>
            </a:r>
            <a:r>
              <a:rPr lang="pl-PL" dirty="0" smtClean="0"/>
              <a:t>zorganizowanej </a:t>
            </a:r>
            <a:r>
              <a:rPr lang="pl-PL" dirty="0"/>
              <a:t>i finansowanej przez Centrum Informacji i Planowania Kariery Zawodowej WUP oraz Centrum Dziedzictwa </a:t>
            </a:r>
            <a:r>
              <a:rPr lang="pl-PL" dirty="0" smtClean="0"/>
              <a:t>Szkła.</a:t>
            </a:r>
          </a:p>
          <a:p>
            <a:r>
              <a:rPr lang="pl-PL" b="1" i="1" dirty="0" smtClean="0"/>
              <a:t>Młodzieżowy </a:t>
            </a:r>
            <a:r>
              <a:rPr lang="pl-PL" b="1" i="1" dirty="0"/>
              <a:t>konkurs fotograficzny </a:t>
            </a:r>
            <a:r>
              <a:rPr lang="pl-PL" b="1" i="1" dirty="0" err="1"/>
              <a:t>pn</a:t>
            </a:r>
            <a:r>
              <a:rPr lang="pl-PL" b="1" dirty="0"/>
              <a:t> </a:t>
            </a:r>
            <a:r>
              <a:rPr lang="pl-PL" b="1" i="1" dirty="0"/>
              <a:t>„Różne oblicza </a:t>
            </a:r>
            <a:r>
              <a:rPr lang="pl-PL" b="1" i="1" dirty="0" smtClean="0"/>
              <a:t>Krosna”</a:t>
            </a:r>
          </a:p>
          <a:p>
            <a:r>
              <a:rPr lang="pl-PL" b="1" dirty="0" err="1"/>
              <a:t>OPOKA</a:t>
            </a:r>
            <a:r>
              <a:rPr lang="pl-PL" dirty="0" err="1"/>
              <a:t>-Ośrodek</a:t>
            </a:r>
            <a:r>
              <a:rPr lang="pl-PL" dirty="0"/>
              <a:t> poradnictwa rodzinnego, prawnego i psychologicznego dla osób dotkniętych przemocą w </a:t>
            </a:r>
            <a:r>
              <a:rPr lang="pl-PL" dirty="0" smtClean="0"/>
              <a:t>rodzinie- ze </a:t>
            </a:r>
            <a:r>
              <a:rPr lang="pl-PL" dirty="0" err="1" smtClean="0"/>
              <a:t>środkow</a:t>
            </a:r>
            <a:r>
              <a:rPr lang="pl-PL" dirty="0" smtClean="0"/>
              <a:t> ROPS</a:t>
            </a:r>
          </a:p>
          <a:p>
            <a:r>
              <a:rPr lang="pl-PL" b="1" dirty="0" smtClean="0"/>
              <a:t>Punkt Porad Obywatelskich- </a:t>
            </a:r>
            <a:r>
              <a:rPr lang="pl-PL" dirty="0" smtClean="0"/>
              <a:t>ze </a:t>
            </a:r>
            <a:r>
              <a:rPr lang="pl-PL" dirty="0" err="1" smtClean="0"/>
              <a:t>środkow</a:t>
            </a:r>
            <a:r>
              <a:rPr lang="pl-PL" dirty="0" smtClean="0"/>
              <a:t> </a:t>
            </a:r>
            <a:r>
              <a:rPr lang="pl-PL" dirty="0" err="1" smtClean="0"/>
              <a:t>M.Krosna</a:t>
            </a:r>
            <a:endParaRPr lang="pl-PL" dirty="0" smtClean="0"/>
          </a:p>
          <a:p>
            <a:r>
              <a:rPr lang="pl-PL" dirty="0"/>
              <a:t>„</a:t>
            </a:r>
            <a:r>
              <a:rPr lang="pl-PL" b="1" dirty="0"/>
              <a:t>Widzisz, poznajesz, wiesz</a:t>
            </a:r>
            <a:r>
              <a:rPr lang="pl-PL" dirty="0"/>
              <a:t>-życie gminy okiem nastolatka-warsztaty społeczno-filmowe</a:t>
            </a:r>
            <a:r>
              <a:rPr lang="pl-PL" dirty="0" smtClean="0"/>
              <a:t>” – środki ROPS </a:t>
            </a:r>
            <a:r>
              <a:rPr lang="pl-PL" dirty="0" err="1" smtClean="0"/>
              <a:t>Rzeszow</a:t>
            </a:r>
            <a:endParaRPr lang="pl-PL" dirty="0" smtClean="0"/>
          </a:p>
          <a:p>
            <a:r>
              <a:rPr lang="pl-PL" b="1" dirty="0" smtClean="0"/>
              <a:t>Zdrowi w każdym wieku- </a:t>
            </a:r>
            <a:r>
              <a:rPr lang="pl-PL" dirty="0" smtClean="0"/>
              <a:t>projekt z zakresu edukacji do zdrowego </a:t>
            </a:r>
            <a:r>
              <a:rPr lang="pl-PL" dirty="0" err="1" smtClean="0"/>
              <a:t>odzywiania</a:t>
            </a:r>
            <a:r>
              <a:rPr lang="pl-PL" dirty="0" smtClean="0"/>
              <a:t> – środki   </a:t>
            </a:r>
            <a:r>
              <a:rPr lang="pl-PL" dirty="0" err="1" smtClean="0"/>
              <a:t>M.Krosna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346" y="0"/>
            <a:ext cx="8229600" cy="18864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err="1" smtClean="0"/>
              <a:t>TPDKrosno</a:t>
            </a:r>
            <a:r>
              <a:rPr lang="pl-PL" dirty="0" smtClean="0"/>
              <a:t>-projekty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16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sp>
        <p:nvSpPr>
          <p:cNvPr id="8" name="Prostokąt 7"/>
          <p:cNvSpPr/>
          <p:nvPr/>
        </p:nvSpPr>
        <p:spPr>
          <a:xfrm>
            <a:off x="179513" y="2708920"/>
            <a:ext cx="8784976" cy="16312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1880 rok – Warszawa – próba założenia organizacji pod zaborem Rosyjskim</a:t>
            </a:r>
          </a:p>
          <a:p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1913 rok – Kraków –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powstaje organizacja - Towarzystwo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Przyjaciół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Dzieci</a:t>
            </a:r>
          </a:p>
          <a:p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1919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rok –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powstaje Robotnicze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Towarzystwo Przyjaciół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Dzieci</a:t>
            </a:r>
          </a:p>
          <a:p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1946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rok – powstaje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Chłopskie Towarzystwo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Przyjaciół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Dzieci</a:t>
            </a:r>
          </a:p>
          <a:p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1949 </a:t>
            </a: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rok –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połączenie CHTPD i RTPD</a:t>
            </a: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80" y="2201451"/>
            <a:ext cx="493209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346" y="260648"/>
            <a:ext cx="8229600" cy="1468752"/>
          </a:xfrm>
        </p:spPr>
        <p:txBody>
          <a:bodyPr>
            <a:normAutofit fontScale="90000"/>
          </a:bodyPr>
          <a:lstStyle/>
          <a:p>
            <a:r>
              <a:rPr lang="pl-PL" b="1" i="1" dirty="0"/>
              <a:t>Młodzieżowy konkurs fotograficzny </a:t>
            </a:r>
            <a:r>
              <a:rPr lang="pl-PL" b="1" i="1" dirty="0" err="1"/>
              <a:t>pn</a:t>
            </a:r>
            <a:r>
              <a:rPr lang="pl-PL" b="1" dirty="0"/>
              <a:t> </a:t>
            </a:r>
            <a:r>
              <a:rPr lang="pl-PL" b="1" i="1" dirty="0"/>
              <a:t>„Różne oblicza Krosna”</a:t>
            </a:r>
            <a:br>
              <a:rPr lang="pl-PL" b="1" i="1" dirty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34483" y="6461089"/>
            <a:ext cx="375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Konkurs foto-wernisaż prac w CWOP</a:t>
            </a:r>
          </a:p>
        </p:txBody>
      </p:sp>
      <p:pic>
        <p:nvPicPr>
          <p:cNvPr id="9218" name="Picture 2" descr="C:\Users\TPD\Konkurs fotograficzny 2013r\1 (9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6473857" cy="43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01" y="2348880"/>
            <a:ext cx="5789273" cy="38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7095"/>
            <a:ext cx="6073929" cy="406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07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TPD </a:t>
            </a:r>
            <a:r>
              <a:rPr lang="pl-PL" dirty="0" smtClean="0"/>
              <a:t>Krosno</a:t>
            </a:r>
            <a:br>
              <a:rPr lang="pl-PL" dirty="0" smtClean="0"/>
            </a:br>
            <a:r>
              <a:rPr lang="pl-PL" b="1" dirty="0" smtClean="0"/>
              <a:t>„</a:t>
            </a:r>
            <a:r>
              <a:rPr lang="pl-PL" b="1" dirty="0"/>
              <a:t>Zdrowi w każdym wieku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1" cy="4353347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Warsztaty </a:t>
            </a:r>
            <a:r>
              <a:rPr lang="pl-PL" b="1" dirty="0"/>
              <a:t>edukacyjne  </a:t>
            </a:r>
            <a:r>
              <a:rPr lang="pl-PL" b="1" dirty="0" smtClean="0"/>
              <a:t>dla dzieci ze szkół podst. </a:t>
            </a:r>
            <a:r>
              <a:rPr lang="pl-PL" b="1" dirty="0"/>
              <a:t>młodzieży </a:t>
            </a:r>
            <a:r>
              <a:rPr lang="pl-PL" b="1" dirty="0" smtClean="0"/>
              <a:t>gimnazjalnej i dorosłych.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r>
              <a:rPr lang="pl-PL" dirty="0"/>
              <a:t>Oddział Okręgowy TPD w Krośnie wraz z Zespołem Szkół Ponadgimnazjalnych  nr  2 im ks. Stanisława </a:t>
            </a:r>
            <a:r>
              <a:rPr lang="pl-PL" dirty="0" err="1"/>
              <a:t>Szpetnara</a:t>
            </a:r>
            <a:r>
              <a:rPr lang="pl-PL" dirty="0"/>
              <a:t>, byli organizatorami warsztatów edukacyjnych </a:t>
            </a:r>
            <a:r>
              <a:rPr lang="pl-PL" dirty="0" smtClean="0"/>
              <a:t>dla dzieci III klas </a:t>
            </a:r>
            <a:r>
              <a:rPr lang="pl-PL" dirty="0" err="1" smtClean="0"/>
              <a:t>sp</a:t>
            </a:r>
            <a:r>
              <a:rPr lang="pl-PL" dirty="0" smtClean="0"/>
              <a:t> </a:t>
            </a:r>
            <a:r>
              <a:rPr lang="pl-PL" dirty="0"/>
              <a:t>młodzieży </a:t>
            </a:r>
            <a:r>
              <a:rPr lang="pl-PL" dirty="0" err="1"/>
              <a:t>gimazjalnej</a:t>
            </a:r>
            <a:r>
              <a:rPr lang="pl-PL" dirty="0"/>
              <a:t>  „Zdrowi w każdym wieku”,   organizowanych ze środków Urzędu Miasta Krosna w dn. 20 maja, w pomieszczeniach Szkoły. W warsztatach wzięli udział uczniowie gimnazjów nr 2 i nr 5 z Krosna</a:t>
            </a:r>
            <a:r>
              <a:rPr lang="pl-PL" dirty="0" smtClean="0"/>
              <a:t>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99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Zdrowi w każdym wieku</a:t>
            </a:r>
            <a:endParaRPr lang="pl-PL" dirty="0"/>
          </a:p>
        </p:txBody>
      </p:sp>
      <p:pic>
        <p:nvPicPr>
          <p:cNvPr id="2050" name="Picture 2" descr="http://www.tpdkrosno.pl/wp-content/uploads/2014/10/zdrowe-%C5%BCywieni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78294"/>
            <a:ext cx="4983899" cy="37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pdkrosno.pl/wp-content/uploads/2014/10/zdrowe-%C5%BCywienie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68" y="3344920"/>
            <a:ext cx="4684106" cy="35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508104" y="1196752"/>
            <a:ext cx="35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Zespół Szkół </a:t>
            </a:r>
            <a:r>
              <a:rPr lang="pl-PL" dirty="0" err="1" smtClean="0"/>
              <a:t>im.Szpetnara</a:t>
            </a:r>
            <a:r>
              <a:rPr lang="pl-PL" dirty="0" smtClean="0"/>
              <a:t> oraz </a:t>
            </a:r>
            <a:r>
              <a:rPr lang="pl-PL" dirty="0" err="1" smtClean="0"/>
              <a:t>TPDKrosno</a:t>
            </a:r>
            <a:r>
              <a:rPr lang="pl-PL" dirty="0" smtClean="0"/>
              <a:t>  dla dzieci ze szkół podstawowych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03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07704" y="338328"/>
            <a:ext cx="6779096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Koło Przyjaciół Dzieci-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Dziecko w Krośnie</a:t>
            </a:r>
            <a:endParaRPr lang="pl-PL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03648" y="1680483"/>
            <a:ext cx="63184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Koło Towarzystwa Przyjaciół Dzieci w Krośnie rozpoczęło </a:t>
            </a:r>
            <a:r>
              <a:rPr lang="pl-PL" dirty="0" smtClean="0"/>
              <a:t> działalność wakacyjnym spotkaniem </a:t>
            </a:r>
            <a:r>
              <a:rPr lang="pl-PL" dirty="0"/>
              <a:t>dla </a:t>
            </a:r>
            <a:r>
              <a:rPr lang="pl-PL" dirty="0" smtClean="0"/>
              <a:t>dzieci i </a:t>
            </a:r>
            <a:r>
              <a:rPr lang="pl-PL" dirty="0" err="1" smtClean="0"/>
              <a:t>rodzicow</a:t>
            </a:r>
            <a:r>
              <a:rPr lang="pl-PL" dirty="0" smtClean="0"/>
              <a:t>  </a:t>
            </a:r>
            <a:r>
              <a:rPr lang="pl-PL" dirty="0"/>
              <a:t>w restauracji Parkowa 7. Pierwsze odbyło się pod hasłem </a:t>
            </a:r>
            <a:r>
              <a:rPr lang="pl-PL" b="1" dirty="0"/>
              <a:t>„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Bajkowa Sobota z Dzieckiem w Krośn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ie</a:t>
            </a:r>
            <a:r>
              <a:rPr lang="pl-PL" dirty="0"/>
              <a:t>”</a:t>
            </a:r>
          </a:p>
        </p:txBody>
      </p:sp>
      <p:pic>
        <p:nvPicPr>
          <p:cNvPr id="6146" name="Picture 2" descr="http://dzieckowkrosnie.files.wordpress.com/2014/02/logo-dziecko-w-krosnie-kolo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84" y="2973144"/>
            <a:ext cx="391477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7378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Koło Przyjaciół  Dzieci</a:t>
            </a:r>
            <a:endParaRPr lang="pl-PL" dirty="0"/>
          </a:p>
        </p:txBody>
      </p:sp>
      <p:pic>
        <p:nvPicPr>
          <p:cNvPr id="7170" name="Picture 2" descr="http://www.tpdkrosno.pl/wp-content/uploads/2014/04/PLAKATczytanie-bajek-170x170.jpg">
            <a:hlinkClick r:id="rId2" tooltip="PLAKATczytanie bajek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" y="1268760"/>
            <a:ext cx="224189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tpdkrosno.pl/wp-content/uploads/2014/04/DSC_0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668655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zieckowkrosnie.files.wordpress.com/2014/02/logo-dziecko-w-krosnie-kolo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93" y="22303"/>
            <a:ext cx="2656401" cy="211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39553" y="2420888"/>
            <a:ext cx="7740848" cy="370527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10366" y="116632"/>
            <a:ext cx="8414770" cy="2263561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Monotype Corsiva" panose="03010101010201010101" pitchFamily="66" charset="0"/>
              </a:rPr>
              <a:t/>
            </a:r>
            <a:br>
              <a:rPr lang="pl-PL" dirty="0" smtClean="0">
                <a:latin typeface="Monotype Corsiva" panose="03010101010201010101" pitchFamily="66" charset="0"/>
              </a:rPr>
            </a:br>
            <a:r>
              <a:rPr lang="pl-PL" sz="3600" dirty="0" smtClean="0">
                <a:solidFill>
                  <a:srgbClr val="C00000"/>
                </a:solidFill>
              </a:rPr>
              <a:t/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i="1" dirty="0">
                <a:solidFill>
                  <a:srgbClr val="C00000"/>
                </a:solidFill>
              </a:rPr>
              <a:t>Co to znaczy być „przyjacielem”</a:t>
            </a:r>
            <a:r>
              <a:rPr lang="pl-PL" sz="3200" dirty="0">
                <a:latin typeface="Monotype Corsiva" panose="03010101010201010101" pitchFamily="66" charset="0"/>
              </a:rPr>
              <a:t/>
            </a:r>
            <a:br>
              <a:rPr lang="pl-PL" sz="3200" dirty="0">
                <a:latin typeface="Monotype Corsiva" panose="03010101010201010101" pitchFamily="66" charset="0"/>
              </a:rPr>
            </a:br>
            <a:r>
              <a:rPr lang="pl-PL" sz="3600" dirty="0" smtClean="0">
                <a:solidFill>
                  <a:srgbClr val="C00000"/>
                </a:solidFill>
              </a:rPr>
              <a:t> </a:t>
            </a:r>
            <a:br>
              <a:rPr lang="pl-PL" sz="3600" dirty="0" smtClean="0">
                <a:solidFill>
                  <a:srgbClr val="C00000"/>
                </a:solidFill>
              </a:rPr>
            </a:b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2100"/>
            <a:ext cx="2843361" cy="379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0807"/>
            <a:ext cx="4475393" cy="33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TPD\Desktop\Wacek\Kotań 2013\DSC09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5"/>
            <a:ext cx="603200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  <p:sp>
        <p:nvSpPr>
          <p:cNvPr id="2" name="Prostokąt 1"/>
          <p:cNvSpPr/>
          <p:nvPr/>
        </p:nvSpPr>
        <p:spPr>
          <a:xfrm>
            <a:off x="854993" y="2967335"/>
            <a:ext cx="743402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DZIĘKUJEMY ZA UWAGĘ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50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5" y="2060848"/>
            <a:ext cx="8460839" cy="296835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sz="7200" b="1" dirty="0">
                <a:solidFill>
                  <a:srgbClr val="002060"/>
                </a:solidFill>
              </a:rPr>
              <a:t>W ciągu minionych dziesięcioleci Towarzystwo m.in. organizowało i </a:t>
            </a:r>
            <a:r>
              <a:rPr lang="pl-PL" sz="7200" b="1" dirty="0" smtClean="0">
                <a:solidFill>
                  <a:srgbClr val="002060"/>
                </a:solidFill>
              </a:rPr>
              <a:t>prowadziło: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8000" b="1" dirty="0" smtClean="0">
                <a:solidFill>
                  <a:srgbClr val="002060"/>
                </a:solidFill>
              </a:rPr>
              <a:t>domy </a:t>
            </a:r>
            <a:r>
              <a:rPr lang="pl-PL" sz="8000" b="1" dirty="0">
                <a:solidFill>
                  <a:srgbClr val="002060"/>
                </a:solidFill>
              </a:rPr>
              <a:t>dziecka dla dzieci osieroconych i zagrożonych sieroctwem społecznym;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8000" b="1" dirty="0">
                <a:solidFill>
                  <a:srgbClr val="002060"/>
                </a:solidFill>
              </a:rPr>
              <a:t>wakacyjny wypoczynek dla dzieci (półkolonie, kolonie, obozy, biwaki, małe formy wczasów w miejscu zamieszkania, dziecińce wiejskie dla "maluchów" w okresach pilnych prac polowych;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8000" b="1" dirty="0">
                <a:solidFill>
                  <a:srgbClr val="002060"/>
                </a:solidFill>
              </a:rPr>
              <a:t>dla małych dzieci: kuchnie mleczne, punkty opieki nad matką i dzieckiem na wsi, środowiskowe punkty opieki, żłobki, przedszkola społeczne;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8000" b="1" dirty="0">
                <a:solidFill>
                  <a:srgbClr val="002060"/>
                </a:solidFill>
              </a:rPr>
              <a:t>placówki ważne dla zdrowia dzieci: prewentoria, sanatoria, punkty sanitarne na wsi, poradnie higieniczno-wychowawcze;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8000" b="1" dirty="0">
                <a:solidFill>
                  <a:srgbClr val="002060"/>
                </a:solidFill>
              </a:rPr>
              <a:t>dla dzieci w wieku szkolnym: szkoły świeckie, "zielone klasy", bursy, internaty, świetlice dworcowe, domy wczasów </a:t>
            </a:r>
            <a:r>
              <a:rPr lang="pl-PL" sz="8000" b="1" dirty="0" smtClean="0">
                <a:solidFill>
                  <a:srgbClr val="002060"/>
                </a:solidFill>
              </a:rPr>
              <a:t>dziecięcych;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14480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77168"/>
            <a:ext cx="8229600" cy="6263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Początki TPD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6336704" cy="47525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92218"/>
            <a:ext cx="7632848" cy="57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7423" y="1889644"/>
            <a:ext cx="8533049" cy="4491684"/>
          </a:xfrm>
        </p:spPr>
        <p:txBody>
          <a:bodyPr>
            <a:normAutofit fontScale="47500" lnSpcReduction="20000"/>
          </a:bodyPr>
          <a:lstStyle/>
          <a:p>
            <a:r>
              <a:rPr lang="pl-PL" sz="3500" b="1" u="sng" dirty="0" smtClean="0">
                <a:solidFill>
                  <a:srgbClr val="002060"/>
                </a:solidFill>
              </a:rPr>
              <a:t>Powstanie </a:t>
            </a:r>
            <a:r>
              <a:rPr lang="pl-PL" sz="3500" b="1" u="sng" dirty="0">
                <a:solidFill>
                  <a:srgbClr val="002060"/>
                </a:solidFill>
              </a:rPr>
              <a:t>i rozwój TPD na terenie województwa </a:t>
            </a:r>
            <a:r>
              <a:rPr lang="pl-PL" sz="3500" b="1" u="sng" dirty="0" smtClean="0">
                <a:solidFill>
                  <a:srgbClr val="002060"/>
                </a:solidFill>
              </a:rPr>
              <a:t>Rzeszowskiego</a:t>
            </a:r>
            <a:r>
              <a:rPr lang="pl-PL" b="1" u="sng" dirty="0" smtClean="0">
                <a:solidFill>
                  <a:srgbClr val="002060"/>
                </a:solidFill>
              </a:rPr>
              <a:t>.</a:t>
            </a:r>
          </a:p>
          <a:p>
            <a:r>
              <a:rPr lang="pl-PL" sz="4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okresie międzywojennym na terenie  Krosna, Jasła i Sanoka działały organizacje  </a:t>
            </a:r>
            <a:r>
              <a:rPr lang="pl-PL" sz="4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RTPD. </a:t>
            </a:r>
            <a:r>
              <a:rPr lang="pl-PL" sz="4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podlegały organizacyjnie województwu lwowskiemu i </a:t>
            </a:r>
            <a:r>
              <a:rPr lang="pl-PL" sz="4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krakowskiemu.</a:t>
            </a:r>
            <a:endParaRPr lang="pl-PL" sz="4500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pl-PL" sz="4500" b="1" dirty="0" smtClean="0">
                <a:solidFill>
                  <a:srgbClr val="002060"/>
                </a:solidFill>
              </a:rPr>
              <a:t>1944 </a:t>
            </a:r>
            <a:r>
              <a:rPr lang="pl-PL" sz="4500" b="1" dirty="0">
                <a:solidFill>
                  <a:srgbClr val="002060"/>
                </a:solidFill>
              </a:rPr>
              <a:t>r. powstaje RTPD w Rzeszowie, Dębicy, Krośnie, Nisku, Tarnobrzegu, Stalowej Woli, Rozwadowie, </a:t>
            </a:r>
            <a:r>
              <a:rPr lang="pl-PL" sz="4500" b="1" dirty="0" smtClean="0">
                <a:solidFill>
                  <a:srgbClr val="002060"/>
                </a:solidFill>
              </a:rPr>
              <a:t>Gorlicach.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4500" b="1" dirty="0" smtClean="0">
                <a:solidFill>
                  <a:srgbClr val="002060"/>
                </a:solidFill>
              </a:rPr>
              <a:t>Rzeszowski Oddział RTPD otwiera w 1949r. prywatną </a:t>
            </a:r>
            <a:r>
              <a:rPr lang="pl-PL" sz="4500" b="1" dirty="0">
                <a:solidFill>
                  <a:srgbClr val="002060"/>
                </a:solidFill>
              </a:rPr>
              <a:t>S</a:t>
            </a:r>
            <a:r>
              <a:rPr lang="pl-PL" sz="4500" b="1" dirty="0" smtClean="0">
                <a:solidFill>
                  <a:srgbClr val="002060"/>
                </a:solidFill>
              </a:rPr>
              <a:t>zkołę Ogólnokształcącą </a:t>
            </a:r>
            <a:r>
              <a:rPr lang="pl-PL" sz="4500" b="1" dirty="0">
                <a:solidFill>
                  <a:srgbClr val="002060"/>
                </a:solidFill>
              </a:rPr>
              <a:t>S</a:t>
            </a:r>
            <a:r>
              <a:rPr lang="pl-PL" sz="4500" b="1" dirty="0" smtClean="0">
                <a:solidFill>
                  <a:srgbClr val="002060"/>
                </a:solidFill>
              </a:rPr>
              <a:t>topnia Podstawowego przy ul. Moniuszki 10 w Rzeszowie, a na przełomie 1949/1950 Szkołę </a:t>
            </a:r>
            <a:r>
              <a:rPr lang="pl-PL" sz="4500" b="1" dirty="0">
                <a:solidFill>
                  <a:srgbClr val="002060"/>
                </a:solidFill>
              </a:rPr>
              <a:t>Ogólnokształcącą Stopnia </a:t>
            </a:r>
            <a:r>
              <a:rPr lang="pl-PL" sz="4500" b="1" dirty="0" smtClean="0">
                <a:solidFill>
                  <a:srgbClr val="002060"/>
                </a:solidFill>
              </a:rPr>
              <a:t>Podstawowego w Jarosławiu.   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4500" b="1" dirty="0" smtClean="0">
                <a:solidFill>
                  <a:srgbClr val="002060"/>
                </a:solidFill>
              </a:rPr>
              <a:t>Od początku działalności Towarzystwo prowadziło w Rzeszowie kuchnię dla 150 dzieci.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pl-PL" sz="4500" b="1" dirty="0" smtClean="0">
                <a:solidFill>
                  <a:srgbClr val="002060"/>
                </a:solidFill>
              </a:rPr>
              <a:t>1946r. powstaje w Rzeszowie CHTPD, które otwiera odziały w 16 powiatach (Brzozów, Dębica, Gorlice, Jasło, Jarosław, Krosno, Lesko, Lubaczów, Łańcut, Mielec, Nisko, Przeworsk, Przemyśl, Sanok, Rzeszów, Tarnobrzeg.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95536" y="118175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34798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7423" y="2201451"/>
            <a:ext cx="8533049" cy="4179877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wojnie , Towarzystwo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m.in. organizowało i </a:t>
            </a:r>
            <a:r>
              <a:rPr lang="pl-PL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prowadziło:domy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dziecka dla dzieci osieroconych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zagrożonych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sieroctwem; wakacyjny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wypoczynek dla dzieci (</a:t>
            </a:r>
            <a:r>
              <a:rPr lang="pl-PL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półkolonie,kolonie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obozy, biwaki, małe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wczasów w miejscu zamieszkania,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dziecińce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wiejskie dla „maluchów”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okresach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pilnych prac polowych, ośrodki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wycieczkowe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dzieci ze wsi w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atrakcyjnych pod względem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turystycznym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miastach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małych dzieci: kuchnie mleczne,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punkty opieki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matką i dzieckiem na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wsi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środowiskowe punkty opieki,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żłobki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przedszkola społeczne;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placówki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ważne dla zdrowia dzieci: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prewentoria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sanatoria – np. 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sanatorium Gozdawa w Rymanowie prowadzone od 1948 przez </a:t>
            </a:r>
            <a:r>
              <a:rPr lang="pl-PL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ChTPD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16523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1" y="2348880"/>
            <a:ext cx="8676863" cy="432048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Inicjatywy TPD na terenie Podkarpacia w latach 1957-1984</a:t>
            </a:r>
          </a:p>
          <a:p>
            <a:pPr marL="342900" indent="-342900" algn="l">
              <a:buFont typeface="Symbol" pitchFamily="18" charset="2"/>
              <a:buBlip>
                <a:blip r:embed="rId2"/>
              </a:buBlip>
            </a:pPr>
            <a:r>
              <a:rPr lang="pl-PL" b="1" dirty="0" smtClean="0">
                <a:solidFill>
                  <a:srgbClr val="002060"/>
                </a:solidFill>
              </a:rPr>
              <a:t>Przedszkola </a:t>
            </a:r>
            <a:r>
              <a:rPr lang="pl-PL" b="1" dirty="0">
                <a:solidFill>
                  <a:srgbClr val="002060"/>
                </a:solidFill>
              </a:rPr>
              <a:t>– w 1957 r. powstało na podkarpaciu 77 przedszkoli obejmujących swą opieką 1.882 dzieci. </a:t>
            </a:r>
          </a:p>
          <a:p>
            <a:pPr marL="342900" indent="-342900" algn="l">
              <a:buFont typeface="Symbol" pitchFamily="18" charset="2"/>
              <a:buBlip>
                <a:blip r:embed="rId2"/>
              </a:buBlip>
            </a:pPr>
            <a:r>
              <a:rPr lang="pl-PL" b="1" dirty="0">
                <a:solidFill>
                  <a:srgbClr val="002060"/>
                </a:solidFill>
              </a:rPr>
              <a:t>Dziecińce wiejskie – najbardziej powszechna forma akcji letniej, którą np</a:t>
            </a:r>
            <a:r>
              <a:rPr lang="pl-PL" b="1" dirty="0" smtClean="0">
                <a:solidFill>
                  <a:srgbClr val="002060"/>
                </a:solidFill>
              </a:rPr>
              <a:t>. </a:t>
            </a:r>
            <a:r>
              <a:rPr lang="pl-PL" b="1" dirty="0">
                <a:solidFill>
                  <a:srgbClr val="002060"/>
                </a:solidFill>
              </a:rPr>
              <a:t>w roku 1974 TPD </a:t>
            </a:r>
            <a:r>
              <a:rPr lang="pl-PL" b="1" dirty="0" smtClean="0">
                <a:solidFill>
                  <a:srgbClr val="002060"/>
                </a:solidFill>
              </a:rPr>
              <a:t>objęto </a:t>
            </a:r>
            <a:r>
              <a:rPr lang="pl-PL" b="1" dirty="0">
                <a:solidFill>
                  <a:srgbClr val="002060"/>
                </a:solidFill>
              </a:rPr>
              <a:t>6505 dzieci w 199 placówkach. </a:t>
            </a:r>
          </a:p>
          <a:p>
            <a:pPr marL="342900" indent="-342900" algn="just">
              <a:buFont typeface="Symbol" pitchFamily="18" charset="2"/>
              <a:buBlip>
                <a:blip r:embed="rId2"/>
              </a:buBlip>
            </a:pPr>
            <a:r>
              <a:rPr lang="pl-PL" b="1" dirty="0">
                <a:solidFill>
                  <a:srgbClr val="002060"/>
                </a:solidFill>
              </a:rPr>
              <a:t>Świetlice – </a:t>
            </a:r>
            <a:r>
              <a:rPr lang="pl-PL" b="1" dirty="0" smtClean="0">
                <a:solidFill>
                  <a:srgbClr val="002060"/>
                </a:solidFill>
              </a:rPr>
              <a:t>w 1960r</a:t>
            </a:r>
            <a:r>
              <a:rPr lang="pl-PL" b="1" dirty="0">
                <a:solidFill>
                  <a:srgbClr val="002060"/>
                </a:solidFill>
              </a:rPr>
              <a:t>. </a:t>
            </a:r>
            <a:r>
              <a:rPr lang="pl-PL" b="1" dirty="0" smtClean="0">
                <a:solidFill>
                  <a:srgbClr val="002060"/>
                </a:solidFill>
              </a:rPr>
              <a:t>powstały </a:t>
            </a:r>
            <a:r>
              <a:rPr lang="pl-PL" b="1" dirty="0">
                <a:solidFill>
                  <a:srgbClr val="002060"/>
                </a:solidFill>
              </a:rPr>
              <a:t>2 świetlice przy szpitalach w Jaśle i   Kolbuszowej, a w 1961r. 2 dalsze przy szpitalu w Stalowej Woli. W okresie 1965-1971 ilość świetlic wzrosła o 30 i wynosiła  w roku 1971 55 placówek z tego 37 działało na osiedlach mieszkaniowych, 13 w szpitalach i 15 w środowisku wiejskim . Najwięcej świetlic 13 TPD prowadziło w mieście Rzeszowie. 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49580" y="332656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7889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2060848"/>
            <a:ext cx="8568952" cy="4464496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Inicjatywy TPD na terenie Podkarpacia w latach </a:t>
            </a:r>
            <a:r>
              <a:rPr lang="pl-PL" b="1" dirty="0" smtClean="0">
                <a:solidFill>
                  <a:srgbClr val="002060"/>
                </a:solidFill>
              </a:rPr>
              <a:t>1957-1984 cd</a:t>
            </a:r>
            <a:endParaRPr lang="pl-PL" b="1" dirty="0">
              <a:solidFill>
                <a:srgbClr val="002060"/>
              </a:solidFill>
            </a:endParaRPr>
          </a:p>
          <a:p>
            <a:pPr marL="342900" indent="-342900" algn="l">
              <a:buBlip>
                <a:blip r:embed="rId2"/>
              </a:buBlip>
            </a:pPr>
            <a:r>
              <a:rPr lang="pl-PL" b="1" dirty="0">
                <a:solidFill>
                  <a:srgbClr val="002060"/>
                </a:solidFill>
              </a:rPr>
              <a:t> Ogniska </a:t>
            </a:r>
            <a:r>
              <a:rPr lang="pl-PL" b="1" dirty="0" smtClean="0">
                <a:solidFill>
                  <a:srgbClr val="002060"/>
                </a:solidFill>
              </a:rPr>
              <a:t>przedszkolne– </a:t>
            </a:r>
            <a:r>
              <a:rPr lang="pl-PL" b="1" dirty="0">
                <a:solidFill>
                  <a:srgbClr val="002060"/>
                </a:solidFill>
              </a:rPr>
              <a:t>w roku 1960 TPD na Podkarpaciu utworzyło 54 ogniska przedszkolne a w roku 1961 kolejne 28 ognisk. W 1971r. TPD prowadziło 270 ognisk, które obejmowały opieką 6.422 dzieci. Najwięcej ognisk było w Krośnie, Jarosławiu, Kolbuszowej i Lubaczowie</a:t>
            </a:r>
          </a:p>
          <a:p>
            <a:pPr marL="342900" indent="-342900" algn="l">
              <a:buBlip>
                <a:blip r:embed="rId2"/>
              </a:buBlip>
            </a:pPr>
            <a:r>
              <a:rPr lang="pl-PL" b="1" dirty="0">
                <a:solidFill>
                  <a:srgbClr val="002060"/>
                </a:solidFill>
              </a:rPr>
              <a:t>Poradnie społeczno- wychowawcze -  pierwsza poradnia 01 grudnia 1958r. w Rzeszowie. W 1959r. zorganizowano poradnię w Przemyślu, a w 1960r. </a:t>
            </a:r>
            <a:r>
              <a:rPr lang="pl-PL" b="1" dirty="0" smtClean="0">
                <a:solidFill>
                  <a:srgbClr val="002060"/>
                </a:solidFill>
              </a:rPr>
              <a:t>poradnia </a:t>
            </a:r>
            <a:r>
              <a:rPr lang="pl-PL" b="1" dirty="0">
                <a:solidFill>
                  <a:srgbClr val="002060"/>
                </a:solidFill>
              </a:rPr>
              <a:t>powstała w Krośnie.  Najwięcej poradni TPD prowadziło w roku 1965 było to 69 poradni,  które  stopniowo zostały przejęte przez władze państwowe. </a:t>
            </a:r>
          </a:p>
          <a:p>
            <a:pPr marL="342900" indent="-342900" algn="l">
              <a:buBlip>
                <a:blip r:embed="rId2"/>
              </a:buBlip>
            </a:pPr>
            <a:r>
              <a:rPr lang="pl-PL" b="1" dirty="0">
                <a:solidFill>
                  <a:srgbClr val="002060"/>
                </a:solidFill>
              </a:rPr>
              <a:t>Place Zabaw – w 1961r. TPD prowadziło 20 placów zabaw , ale już w roku 1974 284 place gier i zabaw na terenie ówczesnego województwa rzeszowskiego</a:t>
            </a:r>
            <a:r>
              <a:rPr lang="pl-PL" sz="19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8325" cy="13049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0"/>
            <a:extrusionClr>
              <a:schemeClr val="bg1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2185483" y="524069"/>
            <a:ext cx="667089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Jubileusz  </a:t>
            </a:r>
            <a:r>
              <a:rPr lang="pl-PL" sz="6000" b="1" cap="none" spc="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95- </a:t>
            </a:r>
            <a: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lecia </a:t>
            </a:r>
            <a:br>
              <a:rPr lang="pl-PL" sz="6000" b="1" cap="none" spc="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pl-PL" sz="6000" b="1" cap="none" spc="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7423" y="149356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TOWARZYSTWA PRZYJACIÓŁ DZIECI</a:t>
            </a:r>
          </a:p>
        </p:txBody>
      </p:sp>
    </p:spTree>
    <p:extLst>
      <p:ext uri="{BB962C8B-B14F-4D97-AF65-F5344CB8AC3E}">
        <p14:creationId xmlns:p14="http://schemas.microsoft.com/office/powerpoint/2010/main" val="12431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1355</TotalTime>
  <Words>1316</Words>
  <Application>Microsoft Office PowerPoint</Application>
  <PresentationFormat>Pokaz na ekranie (4:3)</PresentationFormat>
  <Paragraphs>171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Kształt fali</vt:lpstr>
      <vt:lpstr>Prezentacja programu PowerPoint</vt:lpstr>
      <vt:lpstr>Prezentacja programu PowerPoint</vt:lpstr>
      <vt:lpstr>Prezentacja programu PowerPoint</vt:lpstr>
      <vt:lpstr>Prezentacja programu PowerPoint</vt:lpstr>
      <vt:lpstr>Początki TPD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Jubileusz  95- lecia TOWARZYSTWA PRZYJACIÓŁ DZIECI </vt:lpstr>
      <vt:lpstr>Prezentacja programu PowerPoint</vt:lpstr>
      <vt:lpstr>TPD Krosno-wakacje</vt:lpstr>
      <vt:lpstr>TPD Krosno-wakacje</vt:lpstr>
      <vt:lpstr>Jubileusz  95- lecia  TPD Krosno </vt:lpstr>
      <vt:lpstr>Prezentacja programu PowerPoint</vt:lpstr>
      <vt:lpstr>Jubileusz  95- lecia</vt:lpstr>
      <vt:lpstr>TPD Krosno-rodzinne pożegnanie wakacji w Krakowie</vt:lpstr>
      <vt:lpstr>Pikniki, eventy,  festyny, konkursy, warsztaty </vt:lpstr>
      <vt:lpstr>Prezentacja programu PowerPoint</vt:lpstr>
      <vt:lpstr>Prezentacja programu PowerPoint</vt:lpstr>
      <vt:lpstr>Z okazji I Dnia Wiosny Integracyjny Dzień Sportu  ”Poćwiczmy razem” - Dzień Dziecka-TPD Sanok  </vt:lpstr>
      <vt:lpstr>Prezentacja programu PowerPoint</vt:lpstr>
      <vt:lpstr>Prezentacja programu PowerPoint</vt:lpstr>
      <vt:lpstr>Prezentacja programu PowerPoint</vt:lpstr>
      <vt:lpstr>TPD LESKO- Charytatywny Bal</vt:lpstr>
      <vt:lpstr>Koło TPD przy Jasielskim Klubie Moto-rowym i Ratownictwa Drogowego.</vt:lpstr>
      <vt:lpstr>  TPDKrosno-projekty</vt:lpstr>
      <vt:lpstr>Młodzieżowy konkurs fotograficzny pn „Różne oblicza Krosna” </vt:lpstr>
      <vt:lpstr>TPD Krosno „Zdrowi w każdym wieku</vt:lpstr>
      <vt:lpstr>Zdrowi w każdym wieku</vt:lpstr>
      <vt:lpstr>Koło Przyjaciół Dzieci- Dziecko w Krośnie</vt:lpstr>
      <vt:lpstr>Koło Przyjaciół  Dzieci</vt:lpstr>
      <vt:lpstr>  Co to znaczy być „przyjacielem”  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TPD Krosno</cp:lastModifiedBy>
  <cp:revision>140</cp:revision>
  <dcterms:created xsi:type="dcterms:W3CDTF">2014-02-19T11:48:25Z</dcterms:created>
  <dcterms:modified xsi:type="dcterms:W3CDTF">2014-12-10T09:58:05Z</dcterms:modified>
</cp:coreProperties>
</file>